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0"/>
  </p:notesMasterIdLst>
  <p:sldIdLst>
    <p:sldId id="311" r:id="rId5"/>
    <p:sldId id="285" r:id="rId6"/>
    <p:sldId id="312" r:id="rId7"/>
    <p:sldId id="313" r:id="rId8"/>
    <p:sldId id="299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56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88089" autoAdjust="0"/>
  </p:normalViewPr>
  <p:slideViewPr>
    <p:cSldViewPr snapToGrid="0">
      <p:cViewPr varScale="1">
        <p:scale>
          <a:sx n="57" d="100"/>
          <a:sy n="57" d="100"/>
        </p:scale>
        <p:origin x="97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F6BFE7-54E5-4441-8BDB-F3DEC3FF6DB9}" type="datetimeFigureOut">
              <a:rPr lang="es-CO" smtClean="0"/>
              <a:t>23/09/2022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20E6AC-8662-4A3B-81B7-D3FE6A011C30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240251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3236" y="2396836"/>
            <a:ext cx="8617528" cy="2096802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4585713"/>
            <a:ext cx="6858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23/09/2022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1431932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9"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23/09/2022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8051672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10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23/09/2022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447810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11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23/09/2022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2471890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12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23/09/2022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1887844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13">
    <p:bg>
      <p:bgPr>
        <a:blipFill dpi="0" rotWithShape="1">
          <a:blip r:embed="rId2">
            <a:lum/>
          </a:blip>
          <a:srcRect/>
          <a:stretch>
            <a:fillRect l="-5000" r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23/09/2022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38026468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o 8"/>
          <p:cNvGrpSpPr/>
          <p:nvPr userDrawn="1"/>
        </p:nvGrpSpPr>
        <p:grpSpPr>
          <a:xfrm>
            <a:off x="-2771" y="6176963"/>
            <a:ext cx="9144000" cy="709301"/>
            <a:chOff x="-2771" y="6176963"/>
            <a:chExt cx="9144000" cy="709301"/>
          </a:xfrm>
        </p:grpSpPr>
        <p:sp>
          <p:nvSpPr>
            <p:cNvPr id="10" name="Rectángulo 9"/>
            <p:cNvSpPr/>
            <p:nvPr userDrawn="1"/>
          </p:nvSpPr>
          <p:spPr>
            <a:xfrm>
              <a:off x="-2771" y="6176963"/>
              <a:ext cx="9144000" cy="709301"/>
            </a:xfrm>
            <a:prstGeom prst="rect">
              <a:avLst/>
            </a:prstGeom>
            <a:solidFill>
              <a:srgbClr val="2C5697"/>
            </a:solidFill>
            <a:ln>
              <a:solidFill>
                <a:srgbClr val="2C56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419"/>
            </a:p>
          </p:txBody>
        </p:sp>
        <p:pic>
          <p:nvPicPr>
            <p:cNvPr id="11" name="Imagen 10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9389" y="6243613"/>
              <a:ext cx="1481885" cy="57600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12" name="Marcador de texto 12"/>
          <p:cNvSpPr>
            <a:spLocks noGrp="1"/>
          </p:cNvSpPr>
          <p:nvPr>
            <p:ph type="body" sz="quarter" idx="13" hasCustomPrompt="1"/>
          </p:nvPr>
        </p:nvSpPr>
        <p:spPr>
          <a:xfrm>
            <a:off x="53558" y="6258563"/>
            <a:ext cx="4959017" cy="546101"/>
          </a:xfrm>
        </p:spPr>
        <p:txBody>
          <a:bodyPr anchor="ctr"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s-ES" dirty="0"/>
              <a:t>Título general de la presentación</a:t>
            </a:r>
            <a:endParaRPr lang="es-419" dirty="0"/>
          </a:p>
        </p:txBody>
      </p:sp>
      <p:sp>
        <p:nvSpPr>
          <p:cNvPr id="14" name="Marcador de texto 9"/>
          <p:cNvSpPr>
            <a:spLocks noGrp="1"/>
          </p:cNvSpPr>
          <p:nvPr>
            <p:ph type="body" sz="quarter" idx="16" hasCustomPrompt="1"/>
          </p:nvPr>
        </p:nvSpPr>
        <p:spPr>
          <a:xfrm>
            <a:off x="5012575" y="6258013"/>
            <a:ext cx="2419350" cy="547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0962370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4468" y="2375210"/>
            <a:ext cx="8263054" cy="2187266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8263634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23/09/2022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9463013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o 8"/>
          <p:cNvGrpSpPr/>
          <p:nvPr userDrawn="1"/>
        </p:nvGrpSpPr>
        <p:grpSpPr>
          <a:xfrm>
            <a:off x="-2771" y="6176963"/>
            <a:ext cx="9144000" cy="709301"/>
            <a:chOff x="-2771" y="6176963"/>
            <a:chExt cx="9144000" cy="709301"/>
          </a:xfrm>
        </p:grpSpPr>
        <p:sp>
          <p:nvSpPr>
            <p:cNvPr id="10" name="Rectángulo 9"/>
            <p:cNvSpPr/>
            <p:nvPr userDrawn="1"/>
          </p:nvSpPr>
          <p:spPr>
            <a:xfrm>
              <a:off x="-2771" y="6176963"/>
              <a:ext cx="9144000" cy="709301"/>
            </a:xfrm>
            <a:prstGeom prst="rect">
              <a:avLst/>
            </a:prstGeom>
            <a:solidFill>
              <a:srgbClr val="2C5697"/>
            </a:solidFill>
            <a:ln>
              <a:solidFill>
                <a:srgbClr val="2C56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419"/>
            </a:p>
          </p:txBody>
        </p:sp>
        <p:pic>
          <p:nvPicPr>
            <p:cNvPr id="11" name="Imagen 10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9389" y="6243613"/>
              <a:ext cx="1481885" cy="57600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9400" y="365126"/>
            <a:ext cx="86233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79400" y="1825625"/>
            <a:ext cx="423545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427355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12" name="Marcador de texto 12"/>
          <p:cNvSpPr>
            <a:spLocks noGrp="1"/>
          </p:cNvSpPr>
          <p:nvPr>
            <p:ph type="body" sz="quarter" idx="13" hasCustomPrompt="1"/>
          </p:nvPr>
        </p:nvSpPr>
        <p:spPr>
          <a:xfrm>
            <a:off x="53558" y="6258563"/>
            <a:ext cx="4959017" cy="546101"/>
          </a:xfrm>
        </p:spPr>
        <p:txBody>
          <a:bodyPr anchor="ctr"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s-ES" dirty="0"/>
              <a:t>Título general de la presentación</a:t>
            </a:r>
            <a:endParaRPr lang="es-419" dirty="0"/>
          </a:p>
        </p:txBody>
      </p:sp>
      <p:sp>
        <p:nvSpPr>
          <p:cNvPr id="14" name="Marcador de texto 9"/>
          <p:cNvSpPr>
            <a:spLocks noGrp="1"/>
          </p:cNvSpPr>
          <p:nvPr>
            <p:ph type="body" sz="quarter" idx="16" hasCustomPrompt="1"/>
          </p:nvPr>
        </p:nvSpPr>
        <p:spPr>
          <a:xfrm>
            <a:off x="5012575" y="6258013"/>
            <a:ext cx="2419350" cy="547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109659965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o 10"/>
          <p:cNvGrpSpPr/>
          <p:nvPr userDrawn="1"/>
        </p:nvGrpSpPr>
        <p:grpSpPr>
          <a:xfrm>
            <a:off x="-2771" y="6176963"/>
            <a:ext cx="9144000" cy="709301"/>
            <a:chOff x="-2771" y="6176963"/>
            <a:chExt cx="9144000" cy="709301"/>
          </a:xfrm>
        </p:grpSpPr>
        <p:sp>
          <p:nvSpPr>
            <p:cNvPr id="12" name="Rectángulo 11"/>
            <p:cNvSpPr/>
            <p:nvPr userDrawn="1"/>
          </p:nvSpPr>
          <p:spPr>
            <a:xfrm>
              <a:off x="-2771" y="6176963"/>
              <a:ext cx="9144000" cy="709301"/>
            </a:xfrm>
            <a:prstGeom prst="rect">
              <a:avLst/>
            </a:prstGeom>
            <a:solidFill>
              <a:srgbClr val="2C5697"/>
            </a:solidFill>
            <a:ln>
              <a:solidFill>
                <a:srgbClr val="2C56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419"/>
            </a:p>
          </p:txBody>
        </p:sp>
        <p:pic>
          <p:nvPicPr>
            <p:cNvPr id="13" name="Imagen 12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9389" y="6243613"/>
              <a:ext cx="1481885" cy="57600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1660" y="365126"/>
            <a:ext cx="8625173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7629" y="1681163"/>
            <a:ext cx="423055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7629" y="2505075"/>
            <a:ext cx="4230553" cy="3605237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427768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4277683" cy="3605237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15" name="Marcador de texto 12"/>
          <p:cNvSpPr>
            <a:spLocks noGrp="1"/>
          </p:cNvSpPr>
          <p:nvPr>
            <p:ph type="body" sz="quarter" idx="13" hasCustomPrompt="1"/>
          </p:nvPr>
        </p:nvSpPr>
        <p:spPr>
          <a:xfrm>
            <a:off x="53558" y="6258563"/>
            <a:ext cx="4959017" cy="546101"/>
          </a:xfrm>
        </p:spPr>
        <p:txBody>
          <a:bodyPr anchor="ctr"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s-ES" dirty="0"/>
              <a:t>Título general de la presentación</a:t>
            </a:r>
            <a:endParaRPr lang="es-419" dirty="0"/>
          </a:p>
        </p:txBody>
      </p:sp>
      <p:sp>
        <p:nvSpPr>
          <p:cNvPr id="17" name="Marcador de texto 9"/>
          <p:cNvSpPr>
            <a:spLocks noGrp="1"/>
          </p:cNvSpPr>
          <p:nvPr>
            <p:ph type="body" sz="quarter" idx="16" hasCustomPrompt="1"/>
          </p:nvPr>
        </p:nvSpPr>
        <p:spPr>
          <a:xfrm>
            <a:off x="5012575" y="6258013"/>
            <a:ext cx="2419350" cy="547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5831895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o 6"/>
          <p:cNvGrpSpPr/>
          <p:nvPr userDrawn="1"/>
        </p:nvGrpSpPr>
        <p:grpSpPr>
          <a:xfrm>
            <a:off x="-2771" y="6176963"/>
            <a:ext cx="9144000" cy="709301"/>
            <a:chOff x="-2771" y="6176963"/>
            <a:chExt cx="9144000" cy="709301"/>
          </a:xfrm>
        </p:grpSpPr>
        <p:sp>
          <p:nvSpPr>
            <p:cNvPr id="8" name="Rectángulo 7"/>
            <p:cNvSpPr/>
            <p:nvPr userDrawn="1"/>
          </p:nvSpPr>
          <p:spPr>
            <a:xfrm>
              <a:off x="-2771" y="6176963"/>
              <a:ext cx="9144000" cy="709301"/>
            </a:xfrm>
            <a:prstGeom prst="rect">
              <a:avLst/>
            </a:prstGeom>
            <a:solidFill>
              <a:srgbClr val="2C5697"/>
            </a:solidFill>
            <a:ln>
              <a:solidFill>
                <a:srgbClr val="2C56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419"/>
            </a:p>
          </p:txBody>
        </p:sp>
        <p:pic>
          <p:nvPicPr>
            <p:cNvPr id="9" name="Imagen 8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9389" y="6243613"/>
              <a:ext cx="1481885" cy="57600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327" y="365126"/>
            <a:ext cx="8675649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1" name="Marcador de texto 12"/>
          <p:cNvSpPr>
            <a:spLocks noGrp="1"/>
          </p:cNvSpPr>
          <p:nvPr>
            <p:ph type="body" sz="quarter" idx="13" hasCustomPrompt="1"/>
          </p:nvPr>
        </p:nvSpPr>
        <p:spPr>
          <a:xfrm>
            <a:off x="53558" y="6258563"/>
            <a:ext cx="4959017" cy="546101"/>
          </a:xfrm>
        </p:spPr>
        <p:txBody>
          <a:bodyPr anchor="ctr"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s-ES" dirty="0"/>
              <a:t>Título general de la presentación</a:t>
            </a:r>
            <a:endParaRPr lang="es-419" dirty="0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6" hasCustomPrompt="1"/>
          </p:nvPr>
        </p:nvSpPr>
        <p:spPr>
          <a:xfrm>
            <a:off x="5012575" y="6258013"/>
            <a:ext cx="2419350" cy="547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0553744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1"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23/09/2022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06910512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23/09/2022</a:t>
            </a:fld>
            <a:endParaRPr lang="es-C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4019633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o 8"/>
          <p:cNvGrpSpPr/>
          <p:nvPr userDrawn="1"/>
        </p:nvGrpSpPr>
        <p:grpSpPr>
          <a:xfrm>
            <a:off x="-2771" y="6176963"/>
            <a:ext cx="9144000" cy="709301"/>
            <a:chOff x="-2771" y="6176963"/>
            <a:chExt cx="9144000" cy="709301"/>
          </a:xfrm>
        </p:grpSpPr>
        <p:sp>
          <p:nvSpPr>
            <p:cNvPr id="10" name="Rectángulo 9"/>
            <p:cNvSpPr/>
            <p:nvPr userDrawn="1"/>
          </p:nvSpPr>
          <p:spPr>
            <a:xfrm>
              <a:off x="-2771" y="6176963"/>
              <a:ext cx="9144000" cy="709301"/>
            </a:xfrm>
            <a:prstGeom prst="rect">
              <a:avLst/>
            </a:prstGeom>
            <a:solidFill>
              <a:srgbClr val="2C5697"/>
            </a:solidFill>
            <a:ln>
              <a:solidFill>
                <a:srgbClr val="2C56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419"/>
            </a:p>
          </p:txBody>
        </p:sp>
        <p:pic>
          <p:nvPicPr>
            <p:cNvPr id="11" name="Imagen 10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9389" y="6243613"/>
              <a:ext cx="1481885" cy="57600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326" y="278780"/>
            <a:ext cx="3501483" cy="1600200"/>
          </a:xfrm>
        </p:spPr>
        <p:txBody>
          <a:bodyPr anchor="b">
            <a:noAutofit/>
          </a:bodyPr>
          <a:lstStyle>
            <a:lvl1pPr>
              <a:defRPr sz="2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278780"/>
            <a:ext cx="4988980" cy="57333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5326" y="1973765"/>
            <a:ext cx="3501483" cy="403840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3" name="Marcador de texto 12"/>
          <p:cNvSpPr>
            <a:spLocks noGrp="1"/>
          </p:cNvSpPr>
          <p:nvPr>
            <p:ph type="body" sz="quarter" idx="13" hasCustomPrompt="1"/>
          </p:nvPr>
        </p:nvSpPr>
        <p:spPr>
          <a:xfrm>
            <a:off x="53558" y="6258563"/>
            <a:ext cx="4959017" cy="546101"/>
          </a:xfrm>
        </p:spPr>
        <p:txBody>
          <a:bodyPr anchor="ctr"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s-ES" dirty="0"/>
              <a:t>Título general de la presentación</a:t>
            </a:r>
            <a:endParaRPr lang="es-419" dirty="0"/>
          </a:p>
        </p:txBody>
      </p:sp>
      <p:sp>
        <p:nvSpPr>
          <p:cNvPr id="12" name="Marcador de texto 9"/>
          <p:cNvSpPr>
            <a:spLocks noGrp="1"/>
          </p:cNvSpPr>
          <p:nvPr>
            <p:ph type="body" sz="quarter" idx="16" hasCustomPrompt="1"/>
          </p:nvPr>
        </p:nvSpPr>
        <p:spPr>
          <a:xfrm>
            <a:off x="5012575" y="6258013"/>
            <a:ext cx="2419350" cy="547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185422144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o 8"/>
          <p:cNvGrpSpPr/>
          <p:nvPr userDrawn="1"/>
        </p:nvGrpSpPr>
        <p:grpSpPr>
          <a:xfrm>
            <a:off x="-2771" y="6176963"/>
            <a:ext cx="9144000" cy="709301"/>
            <a:chOff x="-2771" y="6176963"/>
            <a:chExt cx="9144000" cy="709301"/>
          </a:xfrm>
        </p:grpSpPr>
        <p:sp>
          <p:nvSpPr>
            <p:cNvPr id="10" name="Rectángulo 9"/>
            <p:cNvSpPr/>
            <p:nvPr userDrawn="1"/>
          </p:nvSpPr>
          <p:spPr>
            <a:xfrm>
              <a:off x="-2771" y="6176963"/>
              <a:ext cx="9144000" cy="709301"/>
            </a:xfrm>
            <a:prstGeom prst="rect">
              <a:avLst/>
            </a:prstGeom>
            <a:solidFill>
              <a:srgbClr val="2C5697"/>
            </a:solidFill>
            <a:ln>
              <a:solidFill>
                <a:srgbClr val="2C56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419"/>
            </a:p>
          </p:txBody>
        </p:sp>
        <p:pic>
          <p:nvPicPr>
            <p:cNvPr id="11" name="Imagen 10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9389" y="6243613"/>
              <a:ext cx="1481885" cy="57600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478" y="256478"/>
            <a:ext cx="3479181" cy="1800922"/>
          </a:xfrm>
        </p:spPr>
        <p:txBody>
          <a:bodyPr anchor="b">
            <a:noAutofit/>
          </a:bodyPr>
          <a:lstStyle>
            <a:lvl1pPr>
              <a:defRPr sz="2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0" y="256478"/>
            <a:ext cx="5022433" cy="5755697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478" y="2057399"/>
            <a:ext cx="3479181" cy="395477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3" name="Marcador de texto 12"/>
          <p:cNvSpPr>
            <a:spLocks noGrp="1"/>
          </p:cNvSpPr>
          <p:nvPr>
            <p:ph type="body" sz="quarter" idx="13" hasCustomPrompt="1"/>
          </p:nvPr>
        </p:nvSpPr>
        <p:spPr>
          <a:xfrm>
            <a:off x="53558" y="6258563"/>
            <a:ext cx="4959017" cy="546101"/>
          </a:xfrm>
        </p:spPr>
        <p:txBody>
          <a:bodyPr anchor="ctr"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s-ES" dirty="0"/>
              <a:t>Título general de la presentación</a:t>
            </a:r>
            <a:endParaRPr lang="es-419" dirty="0"/>
          </a:p>
        </p:txBody>
      </p:sp>
      <p:sp>
        <p:nvSpPr>
          <p:cNvPr id="12" name="Marcador de texto 9"/>
          <p:cNvSpPr>
            <a:spLocks noGrp="1"/>
          </p:cNvSpPr>
          <p:nvPr>
            <p:ph type="body" sz="quarter" idx="16" hasCustomPrompt="1"/>
          </p:nvPr>
        </p:nvSpPr>
        <p:spPr>
          <a:xfrm>
            <a:off x="5012575" y="6258013"/>
            <a:ext cx="2419350" cy="547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337288555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7629" y="242463"/>
            <a:ext cx="8642195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7629" y="1747414"/>
            <a:ext cx="8642195" cy="4341151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grpSp>
        <p:nvGrpSpPr>
          <p:cNvPr id="10" name="Grupo 9"/>
          <p:cNvGrpSpPr/>
          <p:nvPr userDrawn="1"/>
        </p:nvGrpSpPr>
        <p:grpSpPr>
          <a:xfrm>
            <a:off x="-2771" y="6176963"/>
            <a:ext cx="9144000" cy="709301"/>
            <a:chOff x="-2771" y="6176963"/>
            <a:chExt cx="9144000" cy="709301"/>
          </a:xfrm>
        </p:grpSpPr>
        <p:sp>
          <p:nvSpPr>
            <p:cNvPr id="7" name="Rectángulo 6"/>
            <p:cNvSpPr/>
            <p:nvPr userDrawn="1"/>
          </p:nvSpPr>
          <p:spPr>
            <a:xfrm>
              <a:off x="-2771" y="6176963"/>
              <a:ext cx="9144000" cy="709301"/>
            </a:xfrm>
            <a:prstGeom prst="rect">
              <a:avLst/>
            </a:prstGeom>
            <a:solidFill>
              <a:srgbClr val="2C5697"/>
            </a:solidFill>
            <a:ln>
              <a:solidFill>
                <a:srgbClr val="2C56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419"/>
            </a:p>
          </p:txBody>
        </p:sp>
        <p:pic>
          <p:nvPicPr>
            <p:cNvPr id="9" name="Imagen 8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9389" y="6243613"/>
              <a:ext cx="1481885" cy="576000"/>
            </a:xfrm>
            <a:prstGeom prst="rect">
              <a:avLst/>
            </a:prstGeom>
          </p:spPr>
        </p:pic>
      </p:grpSp>
      <p:sp>
        <p:nvSpPr>
          <p:cNvPr id="12" name="Marcador de texto 12"/>
          <p:cNvSpPr>
            <a:spLocks noGrp="1"/>
          </p:cNvSpPr>
          <p:nvPr>
            <p:ph type="body" sz="quarter" idx="13" hasCustomPrompt="1"/>
          </p:nvPr>
        </p:nvSpPr>
        <p:spPr>
          <a:xfrm>
            <a:off x="53558" y="6258563"/>
            <a:ext cx="4959017" cy="546101"/>
          </a:xfrm>
        </p:spPr>
        <p:txBody>
          <a:bodyPr anchor="ctr"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s-ES" dirty="0"/>
              <a:t>Título general de la presentación</a:t>
            </a:r>
            <a:endParaRPr lang="es-419" dirty="0"/>
          </a:p>
        </p:txBody>
      </p:sp>
      <p:sp>
        <p:nvSpPr>
          <p:cNvPr id="11" name="Marcador de texto 9"/>
          <p:cNvSpPr>
            <a:spLocks noGrp="1"/>
          </p:cNvSpPr>
          <p:nvPr>
            <p:ph type="body" sz="quarter" idx="16" hasCustomPrompt="1"/>
          </p:nvPr>
        </p:nvSpPr>
        <p:spPr>
          <a:xfrm>
            <a:off x="5012575" y="6258013"/>
            <a:ext cx="2419350" cy="547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s-ES" dirty="0"/>
              <a:t>Nombre de la oficina</a:t>
            </a:r>
            <a:endParaRPr lang="es-419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23/09/2022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6944716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o 7"/>
          <p:cNvGrpSpPr/>
          <p:nvPr userDrawn="1"/>
        </p:nvGrpSpPr>
        <p:grpSpPr>
          <a:xfrm>
            <a:off x="-2771" y="6176963"/>
            <a:ext cx="9144000" cy="709301"/>
            <a:chOff x="-2771" y="6176963"/>
            <a:chExt cx="9144000" cy="709301"/>
          </a:xfrm>
        </p:grpSpPr>
        <p:sp>
          <p:nvSpPr>
            <p:cNvPr id="9" name="Rectángulo 8"/>
            <p:cNvSpPr/>
            <p:nvPr userDrawn="1"/>
          </p:nvSpPr>
          <p:spPr>
            <a:xfrm>
              <a:off x="-2771" y="6176963"/>
              <a:ext cx="9144000" cy="709301"/>
            </a:xfrm>
            <a:prstGeom prst="rect">
              <a:avLst/>
            </a:prstGeom>
            <a:solidFill>
              <a:srgbClr val="2C5697"/>
            </a:solidFill>
            <a:ln>
              <a:solidFill>
                <a:srgbClr val="2C56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419"/>
            </a:p>
          </p:txBody>
        </p:sp>
        <p:pic>
          <p:nvPicPr>
            <p:cNvPr id="10" name="Imagen 9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9389" y="6243613"/>
              <a:ext cx="1481885" cy="576000"/>
            </a:xfrm>
            <a:prstGeom prst="rect">
              <a:avLst/>
            </a:prstGeom>
          </p:spPr>
        </p:pic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70233" y="211873"/>
            <a:ext cx="1706137" cy="5800302"/>
          </a:xfrm>
        </p:spPr>
        <p:txBody>
          <a:bodyPr vert="eaVert">
            <a:normAutofit/>
          </a:bodyPr>
          <a:lstStyle>
            <a:lvl1pPr>
              <a:defRPr sz="4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6478" y="211873"/>
            <a:ext cx="6791093" cy="5800302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12" name="Marcador de texto 12"/>
          <p:cNvSpPr>
            <a:spLocks noGrp="1"/>
          </p:cNvSpPr>
          <p:nvPr>
            <p:ph type="body" sz="quarter" idx="13" hasCustomPrompt="1"/>
          </p:nvPr>
        </p:nvSpPr>
        <p:spPr>
          <a:xfrm>
            <a:off x="53558" y="6258563"/>
            <a:ext cx="4959017" cy="546101"/>
          </a:xfrm>
        </p:spPr>
        <p:txBody>
          <a:bodyPr anchor="ctr"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s-ES" dirty="0"/>
              <a:t>Título general de la presentación</a:t>
            </a:r>
            <a:endParaRPr lang="es-419" dirty="0"/>
          </a:p>
        </p:txBody>
      </p:sp>
      <p:sp>
        <p:nvSpPr>
          <p:cNvPr id="11" name="Marcador de texto 9"/>
          <p:cNvSpPr>
            <a:spLocks noGrp="1"/>
          </p:cNvSpPr>
          <p:nvPr>
            <p:ph type="body" sz="quarter" idx="16" hasCustomPrompt="1"/>
          </p:nvPr>
        </p:nvSpPr>
        <p:spPr>
          <a:xfrm>
            <a:off x="5012575" y="6258013"/>
            <a:ext cx="2419350" cy="547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35871169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23/09/2022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32589025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3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23/09/2022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14780740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4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23/09/2022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41266803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5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23/09/2022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5599219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6">
    <p:bg>
      <p:bgPr>
        <a:blipFill dpi="0" rotWithShape="1">
          <a:blip r:embed="rId2">
            <a:lum/>
          </a:blip>
          <a:srcRect/>
          <a:stretch>
            <a:fillRect l="-16000" r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23/09/2022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33426239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7"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23/09/2022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1179600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8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23/09/2022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30385313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4000" y="365126"/>
            <a:ext cx="8661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4000" y="1825625"/>
            <a:ext cx="86614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87AB07-3DF3-4BE1-B78D-85346C8AFDE2}" type="datetimeFigureOut">
              <a:rPr lang="es-CO" smtClean="0"/>
              <a:t>23/09/2022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78387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2" r:id="rId2"/>
    <p:sldLayoutId id="2147483674" r:id="rId3"/>
    <p:sldLayoutId id="2147483676" r:id="rId4"/>
    <p:sldLayoutId id="2147483675" r:id="rId5"/>
    <p:sldLayoutId id="2147483677" r:id="rId6"/>
    <p:sldLayoutId id="2147483673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  <p:sldLayoutId id="2147483684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2C5697"/>
          </a:solidFill>
          <a:latin typeface="Verdana" panose="020B0604030504040204" pitchFamily="34" charset="0"/>
          <a:ea typeface="Verdana" panose="020B0604030504040204" pitchFamily="3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2C5697"/>
          </a:solidFill>
          <a:latin typeface="Verdana" panose="020B0604030504040204" pitchFamily="34" charset="0"/>
          <a:ea typeface="Verdana" panose="020B0604030504040204" pitchFamily="34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2C5697"/>
          </a:solidFill>
          <a:latin typeface="Verdana" panose="020B0604030504040204" pitchFamily="34" charset="0"/>
          <a:ea typeface="Verdana" panose="020B0604030504040204" pitchFamily="34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2C5697"/>
          </a:solidFill>
          <a:latin typeface="Verdana" panose="020B0604030504040204" pitchFamily="34" charset="0"/>
          <a:ea typeface="Verdana" panose="020B0604030504040204" pitchFamily="34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2C5697"/>
          </a:solidFill>
          <a:latin typeface="Verdana" panose="020B0604030504040204" pitchFamily="34" charset="0"/>
          <a:ea typeface="Verdana" panose="020B0604030504040204" pitchFamily="34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2C5697"/>
          </a:solidFill>
          <a:latin typeface="Verdana" panose="020B0604030504040204" pitchFamily="34" charset="0"/>
          <a:ea typeface="Verdana" panose="020B06040305040402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juancmartinez@javerianacali.edu.co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ctrTitle"/>
          </p:nvPr>
        </p:nvSpPr>
        <p:spPr>
          <a:xfrm>
            <a:off x="263236" y="2729752"/>
            <a:ext cx="8617528" cy="1274357"/>
          </a:xfrm>
          <a:solidFill>
            <a:schemeClr val="bg1">
              <a:alpha val="70000"/>
            </a:schemeClr>
          </a:solidFill>
        </p:spPr>
        <p:txBody>
          <a:bodyPr/>
          <a:lstStyle/>
          <a:p>
            <a:r>
              <a:rPr lang="es-419" dirty="0"/>
              <a:t>PROYECTO DE GRADO I</a:t>
            </a:r>
          </a:p>
        </p:txBody>
      </p:sp>
      <p:sp>
        <p:nvSpPr>
          <p:cNvPr id="6" name="Subtítulo 5"/>
          <p:cNvSpPr>
            <a:spLocks noGrp="1"/>
          </p:cNvSpPr>
          <p:nvPr>
            <p:ph type="subTitle" idx="1"/>
          </p:nvPr>
        </p:nvSpPr>
        <p:spPr>
          <a:xfrm>
            <a:off x="1143000" y="5178392"/>
            <a:ext cx="6858000" cy="818998"/>
          </a:xfrm>
          <a:solidFill>
            <a:schemeClr val="bg1">
              <a:alpha val="70000"/>
            </a:schemeClr>
          </a:solidFill>
        </p:spPr>
        <p:txBody>
          <a:bodyPr>
            <a:normAutofit/>
          </a:bodyPr>
          <a:lstStyle/>
          <a:p>
            <a:r>
              <a:rPr lang="es-419" sz="2800" b="1" dirty="0">
                <a:solidFill>
                  <a:schemeClr val="tx1"/>
                </a:solidFill>
              </a:rPr>
              <a:t>Luisa Rincón</a:t>
            </a:r>
          </a:p>
          <a:p>
            <a:endParaRPr lang="es-419" dirty="0"/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14"/>
          </p:nvPr>
        </p:nvSpPr>
        <p:spPr>
          <a:xfrm>
            <a:off x="1751888" y="5783714"/>
            <a:ext cx="5640224" cy="660400"/>
          </a:xfrm>
        </p:spPr>
        <p:txBody>
          <a:bodyPr/>
          <a:lstStyle/>
          <a:p>
            <a:r>
              <a:rPr lang="en-US" b="0" dirty="0">
                <a:solidFill>
                  <a:schemeClr val="tx1"/>
                </a:solidFill>
                <a:hlinkClick r:id="rId2"/>
              </a:rPr>
              <a:t>lfrincon@javerianacali.edu.co</a:t>
            </a:r>
            <a:endParaRPr lang="es-419" b="0" dirty="0"/>
          </a:p>
        </p:txBody>
      </p:sp>
      <p:sp>
        <p:nvSpPr>
          <p:cNvPr id="8" name="Título 4"/>
          <p:cNvSpPr txBox="1">
            <a:spLocks/>
          </p:cNvSpPr>
          <p:nvPr/>
        </p:nvSpPr>
        <p:spPr>
          <a:xfrm>
            <a:off x="271259" y="4081112"/>
            <a:ext cx="8617528" cy="662541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  <a:cs typeface="+mj-cs"/>
              </a:defRPr>
            </a:lvl1pPr>
          </a:lstStyle>
          <a:p>
            <a:r>
              <a:rPr lang="es-419" sz="4000" b="0" dirty="0"/>
              <a:t>Maestría en Ing. de Software</a:t>
            </a:r>
          </a:p>
        </p:txBody>
      </p:sp>
    </p:spTree>
    <p:extLst>
      <p:ext uri="{BB962C8B-B14F-4D97-AF65-F5344CB8AC3E}">
        <p14:creationId xmlns:p14="http://schemas.microsoft.com/office/powerpoint/2010/main" val="15596978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>
          <a:xfrm>
            <a:off x="254000" y="48925"/>
            <a:ext cx="8661400" cy="1325563"/>
          </a:xfrm>
        </p:spPr>
        <p:txBody>
          <a:bodyPr>
            <a:normAutofit/>
          </a:bodyPr>
          <a:lstStyle/>
          <a:p>
            <a:r>
              <a:rPr lang="es-419" sz="4000" dirty="0"/>
              <a:t>Intencionalidades del curso</a:t>
            </a:r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419" dirty="0"/>
              <a:t>Proyecto de Grado I – S</a:t>
            </a:r>
          </a:p>
        </p:txBody>
      </p:sp>
      <p:sp>
        <p:nvSpPr>
          <p:cNvPr id="30" name="Marcador de contenido 5"/>
          <p:cNvSpPr>
            <a:spLocks noGrp="1"/>
          </p:cNvSpPr>
          <p:nvPr>
            <p:ph idx="1"/>
          </p:nvPr>
        </p:nvSpPr>
        <p:spPr>
          <a:xfrm>
            <a:off x="394636" y="1243174"/>
            <a:ext cx="8316227" cy="3961952"/>
          </a:xfrm>
        </p:spPr>
        <p:txBody>
          <a:bodyPr>
            <a:noAutofit/>
          </a:bodyPr>
          <a:lstStyle/>
          <a:p>
            <a:pPr marL="0" indent="0" algn="just">
              <a:spcBef>
                <a:spcPts val="1920"/>
              </a:spcBef>
              <a:buNone/>
            </a:pPr>
            <a:r>
              <a:rPr lang="es-ES" sz="2200" dirty="0">
                <a:solidFill>
                  <a:schemeClr val="accent1">
                    <a:lumMod val="50000"/>
                  </a:schemeClr>
                </a:solidFill>
              </a:rPr>
              <a:t>Proporcionar herramientas metodológicas para proponer soluciones a los diferentes problemas derivados de la actividad productiva tanto empresarial como académica. Se trata pues de estudiar y apropiar herramientas básicas para: </a:t>
            </a:r>
          </a:p>
          <a:p>
            <a:pPr lvl="1" algn="just">
              <a:spcBef>
                <a:spcPts val="1920"/>
              </a:spcBef>
              <a:buFont typeface="Courier New" panose="02070309020205020404" pitchFamily="49" charset="0"/>
              <a:buChar char="o"/>
            </a:pPr>
            <a:r>
              <a:rPr lang="es-ES" sz="2000" dirty="0">
                <a:solidFill>
                  <a:schemeClr val="accent1">
                    <a:lumMod val="50000"/>
                  </a:schemeClr>
                </a:solidFill>
              </a:rPr>
              <a:t>La preparación de propuestas de desarrollo e innovación, </a:t>
            </a:r>
          </a:p>
          <a:p>
            <a:pPr lvl="1" algn="just">
              <a:spcBef>
                <a:spcPts val="1920"/>
              </a:spcBef>
              <a:buFont typeface="Courier New" panose="02070309020205020404" pitchFamily="49" charset="0"/>
              <a:buChar char="o"/>
            </a:pPr>
            <a:r>
              <a:rPr lang="es-ES" sz="2000" dirty="0">
                <a:solidFill>
                  <a:schemeClr val="accent1">
                    <a:lumMod val="50000"/>
                  </a:schemeClr>
                </a:solidFill>
              </a:rPr>
              <a:t>La planeación de los proyectos, teniendo en cuenta la disponibilidad de los recursos,</a:t>
            </a:r>
          </a:p>
          <a:p>
            <a:pPr lvl="1" algn="just">
              <a:spcBef>
                <a:spcPts val="1920"/>
              </a:spcBef>
              <a:buFont typeface="Courier New" panose="02070309020205020404" pitchFamily="49" charset="0"/>
              <a:buChar char="o"/>
            </a:pPr>
            <a:r>
              <a:rPr lang="es-ES" sz="2000" dirty="0">
                <a:solidFill>
                  <a:schemeClr val="accent1">
                    <a:lumMod val="50000"/>
                  </a:schemeClr>
                </a:solidFill>
              </a:rPr>
              <a:t>La comunicación y difusión efectiva del trabajo realizado al interior de las organizaciones y en el medio académico. </a:t>
            </a:r>
          </a:p>
        </p:txBody>
      </p:sp>
      <p:sp>
        <p:nvSpPr>
          <p:cNvPr id="2" name="Rectángulo redondeado 1"/>
          <p:cNvSpPr/>
          <p:nvPr/>
        </p:nvSpPr>
        <p:spPr>
          <a:xfrm>
            <a:off x="866274" y="5101389"/>
            <a:ext cx="7536581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1920"/>
              </a:spcBef>
            </a:pPr>
            <a:r>
              <a:rPr lang="es-ES" sz="2800" b="1" dirty="0">
                <a:solidFill>
                  <a:schemeClr val="bg1"/>
                </a:solidFill>
              </a:rPr>
              <a:t>Se definirá y estructurará el proyecto de grado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79C8D6-EF38-4E80-BCA8-6185AC11E25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752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>
          <a:xfrm>
            <a:off x="254000" y="48925"/>
            <a:ext cx="8661400" cy="1325563"/>
          </a:xfrm>
        </p:spPr>
        <p:txBody>
          <a:bodyPr>
            <a:normAutofit/>
          </a:bodyPr>
          <a:lstStyle/>
          <a:p>
            <a:r>
              <a:rPr lang="es-ES" sz="4000" dirty="0"/>
              <a:t>Criterios para la construcción y evaluación de los proyectos</a:t>
            </a:r>
            <a:endParaRPr lang="es-419" sz="4000" dirty="0"/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419" dirty="0"/>
              <a:t>Proyecto de Grado I – S.1</a:t>
            </a:r>
          </a:p>
        </p:txBody>
      </p:sp>
      <p:pic>
        <p:nvPicPr>
          <p:cNvPr id="1026" name="Picture 2" descr="Burbuja de texto de dibujos animados de empresario - Descargar PNG/SVG  transparent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48642" y="1243262"/>
            <a:ext cx="4493361" cy="4876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ángulo redondeado 1"/>
          <p:cNvSpPr/>
          <p:nvPr/>
        </p:nvSpPr>
        <p:spPr>
          <a:xfrm>
            <a:off x="1366787" y="1491916"/>
            <a:ext cx="7500706" cy="4379495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4488" indent="-342900" algn="just">
              <a:spcBef>
                <a:spcPts val="1200"/>
              </a:spcBef>
              <a:buFont typeface="Wingdings" panose="05000000000000000000" pitchFamily="2" charset="2"/>
              <a:buChar char="ü"/>
              <a:defRPr/>
            </a:pPr>
            <a:r>
              <a:rPr lang="es-CO" sz="2400" dirty="0">
                <a:solidFill>
                  <a:schemeClr val="accent1">
                    <a:lumMod val="50000"/>
                  </a:schemeClr>
                </a:solidFill>
              </a:rPr>
              <a:t>Pertinencia disciplinar y de impacto en conexión problemáticas de la realidad.</a:t>
            </a:r>
          </a:p>
          <a:p>
            <a:pPr marL="344488" indent="-342900" algn="just">
              <a:spcBef>
                <a:spcPts val="1200"/>
              </a:spcBef>
              <a:buFont typeface="Wingdings" panose="05000000000000000000" pitchFamily="2" charset="2"/>
              <a:buChar char="ü"/>
              <a:defRPr/>
            </a:pPr>
            <a:r>
              <a:rPr lang="es-CO" sz="2400" dirty="0">
                <a:solidFill>
                  <a:schemeClr val="accent1">
                    <a:lumMod val="50000"/>
                  </a:schemeClr>
                </a:solidFill>
              </a:rPr>
              <a:t>Novedad en cuanto a la generación y/o uso del conocimiento en informática.</a:t>
            </a:r>
          </a:p>
          <a:p>
            <a:pPr marL="344488" indent="-342900" algn="just">
              <a:spcBef>
                <a:spcPts val="1200"/>
              </a:spcBef>
              <a:buFont typeface="Wingdings" panose="05000000000000000000" pitchFamily="2" charset="2"/>
              <a:buChar char="ü"/>
              <a:defRPr/>
            </a:pPr>
            <a:r>
              <a:rPr lang="es-CO" sz="2400" dirty="0">
                <a:solidFill>
                  <a:srgbClr val="FF0000"/>
                </a:solidFill>
              </a:rPr>
              <a:t>Rigor metodológico, científico y técnico.</a:t>
            </a:r>
          </a:p>
          <a:p>
            <a:pPr marL="344488" indent="-342900" algn="just">
              <a:spcBef>
                <a:spcPts val="1200"/>
              </a:spcBef>
              <a:buFont typeface="Wingdings" panose="05000000000000000000" pitchFamily="2" charset="2"/>
              <a:buChar char="ü"/>
              <a:defRPr/>
            </a:pPr>
            <a:r>
              <a:rPr lang="es-CO" sz="2400" dirty="0">
                <a:solidFill>
                  <a:srgbClr val="FF0000"/>
                </a:solidFill>
              </a:rPr>
              <a:t>Coherencia entre el problema, los objetivos, la metodología y los productos generados.</a:t>
            </a:r>
          </a:p>
          <a:p>
            <a:pPr marL="344488" indent="-342900" algn="just">
              <a:spcBef>
                <a:spcPts val="1200"/>
              </a:spcBef>
              <a:buFont typeface="Wingdings" panose="05000000000000000000" pitchFamily="2" charset="2"/>
              <a:buChar char="ü"/>
              <a:defRPr/>
            </a:pPr>
            <a:r>
              <a:rPr lang="es-CO" sz="2400" dirty="0">
                <a:solidFill>
                  <a:srgbClr val="FF0000"/>
                </a:solidFill>
              </a:rPr>
              <a:t>Calidad de la comunicación, tanto escrita como oral, con claridad, buena estructuración, argumentación y presentación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FB50B8-8942-4CE8-803B-497DD6D7989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580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>
          <a:xfrm>
            <a:off x="254000" y="91656"/>
            <a:ext cx="8661400" cy="1325563"/>
          </a:xfrm>
        </p:spPr>
        <p:txBody>
          <a:bodyPr/>
          <a:lstStyle/>
          <a:p>
            <a:r>
              <a:rPr lang="es-419" dirty="0"/>
              <a:t>Metodología y Acuerdos</a:t>
            </a:r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419" dirty="0"/>
              <a:t>Proyecto de Grado I – S.1</a:t>
            </a:r>
          </a:p>
        </p:txBody>
      </p:sp>
      <p:sp>
        <p:nvSpPr>
          <p:cNvPr id="9" name="Marcador de contenido 5"/>
          <p:cNvSpPr>
            <a:spLocks noGrp="1"/>
          </p:cNvSpPr>
          <p:nvPr>
            <p:ph idx="1"/>
          </p:nvPr>
        </p:nvSpPr>
        <p:spPr>
          <a:xfrm>
            <a:off x="254000" y="1417219"/>
            <a:ext cx="8661400" cy="4272631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es-ES" dirty="0"/>
              <a:t> Clases magistrales (</a:t>
            </a:r>
            <a:r>
              <a:rPr lang="es-ES" sz="2000" dirty="0"/>
              <a:t>Conceptos metodológicos</a:t>
            </a:r>
            <a:r>
              <a:rPr lang="es-ES" dirty="0"/>
              <a:t>)</a:t>
            </a:r>
          </a:p>
          <a:p>
            <a:pPr>
              <a:spcBef>
                <a:spcPts val="0"/>
              </a:spcBef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es-ES" dirty="0"/>
              <a:t> Sesiones de retroalimentación individual</a:t>
            </a:r>
          </a:p>
          <a:p>
            <a:pPr>
              <a:spcBef>
                <a:spcPts val="0"/>
              </a:spcBef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es-CO" dirty="0"/>
              <a:t> Lecturas de material de apoyo</a:t>
            </a:r>
          </a:p>
          <a:p>
            <a:pPr lvl="0" algn="just">
              <a:spcBef>
                <a:spcPts val="0"/>
              </a:spcBef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es-CO" dirty="0"/>
              <a:t> Presentaciones orales de los participantes</a:t>
            </a:r>
          </a:p>
          <a:p>
            <a:pPr lvl="0" algn="just">
              <a:spcBef>
                <a:spcPts val="0"/>
              </a:spcBef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es-CO" dirty="0"/>
              <a:t> Entrega de avances anteproyecto</a:t>
            </a:r>
          </a:p>
          <a:p>
            <a:pPr lvl="0" algn="just">
              <a:spcBef>
                <a:spcPts val="0"/>
              </a:spcBef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es-CO" dirty="0"/>
              <a:t> Tareas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48FD15-83AB-48DF-B0D9-68FF934E206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8095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>
          <a:xfrm>
            <a:off x="254000" y="48926"/>
            <a:ext cx="8661400" cy="551062"/>
          </a:xfrm>
        </p:spPr>
        <p:txBody>
          <a:bodyPr>
            <a:normAutofit fontScale="90000"/>
          </a:bodyPr>
          <a:lstStyle/>
          <a:p>
            <a:r>
              <a:rPr lang="es-419" dirty="0"/>
              <a:t>Evaluación</a:t>
            </a:r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419" dirty="0"/>
              <a:t>Proyecto de Grado I – S.1</a:t>
            </a:r>
          </a:p>
        </p:txBody>
      </p:sp>
      <p:graphicFrame>
        <p:nvGraphicFramePr>
          <p:cNvPr id="3" name="Tabl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4679208"/>
              </p:ext>
            </p:extLst>
          </p:nvPr>
        </p:nvGraphicFramePr>
        <p:xfrm>
          <a:off x="1009650" y="880770"/>
          <a:ext cx="7397304" cy="395412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628847">
                  <a:extLst>
                    <a:ext uri="{9D8B030D-6E8A-4147-A177-3AD203B41FA5}">
                      <a16:colId xmlns:a16="http://schemas.microsoft.com/office/drawing/2014/main" val="341534412"/>
                    </a:ext>
                  </a:extLst>
                </a:gridCol>
                <a:gridCol w="2768457">
                  <a:extLst>
                    <a:ext uri="{9D8B030D-6E8A-4147-A177-3AD203B41FA5}">
                      <a16:colId xmlns:a16="http://schemas.microsoft.com/office/drawing/2014/main" val="960598333"/>
                    </a:ext>
                  </a:extLst>
                </a:gridCol>
              </a:tblGrid>
              <a:tr h="64183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S" sz="2800" dirty="0">
                          <a:effectLst/>
                        </a:rPr>
                        <a:t>EVALUACIÓN</a:t>
                      </a:r>
                      <a:endParaRPr lang="es-CO" sz="2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S" sz="2800" dirty="0">
                          <a:effectLst/>
                        </a:rPr>
                        <a:t>PORCENTAJE</a:t>
                      </a:r>
                      <a:endParaRPr lang="es-CO" sz="2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02830355"/>
                  </a:ext>
                </a:extLst>
              </a:tr>
              <a:tr h="47764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ES" sz="2400" b="0" dirty="0">
                          <a:effectLst/>
                          <a:latin typeface="+mn-lt"/>
                        </a:rPr>
                        <a:t>Tareas y actividades</a:t>
                      </a:r>
                      <a:endParaRPr lang="es-CO" sz="2400" b="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S" sz="2400" dirty="0">
                          <a:effectLst/>
                        </a:rPr>
                        <a:t>20%</a:t>
                      </a:r>
                      <a:endParaRPr lang="es-CO" sz="2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83419488"/>
                  </a:ext>
                </a:extLst>
              </a:tr>
              <a:tr h="49530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ES" sz="2400" b="0" dirty="0">
                          <a:effectLst/>
                          <a:latin typeface="+mn-lt"/>
                        </a:rPr>
                        <a:t>Primera</a:t>
                      </a:r>
                      <a:r>
                        <a:rPr lang="es-ES" sz="2400" b="0" baseline="0" dirty="0">
                          <a:effectLst/>
                          <a:latin typeface="+mn-lt"/>
                        </a:rPr>
                        <a:t> entrega anteproyecto</a:t>
                      </a:r>
                      <a:endParaRPr lang="es-CO" sz="2400" b="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S" sz="2400" dirty="0">
                          <a:effectLst/>
                        </a:rPr>
                        <a:t>10%</a:t>
                      </a:r>
                      <a:endParaRPr lang="es-CO" sz="2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28255119"/>
                  </a:ext>
                </a:extLst>
              </a:tr>
              <a:tr h="43815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CO" sz="2400" b="0" dirty="0"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Segunda entrega anteproyecto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CO" sz="2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10%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42468232"/>
                  </a:ext>
                </a:extLst>
              </a:tr>
              <a:tr h="43815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CO" sz="2400" b="0" dirty="0">
                          <a:effectLst/>
                          <a:latin typeface="+mn-lt"/>
                          <a:ea typeface="Times New Roman" panose="02020603050405020304" pitchFamily="18" charset="0"/>
                        </a:rPr>
                        <a:t>Tercera entrega anteproyecto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CO" sz="2400" dirty="0"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</a:rPr>
                        <a:t>10%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30970528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marR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419" sz="2400" b="0" dirty="0">
                          <a:effectLst/>
                          <a:latin typeface="+mn-lt"/>
                        </a:rPr>
                        <a:t>Presentación Oral 1</a:t>
                      </a:r>
                      <a:endParaRPr lang="es-CO" sz="2400" b="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400" dirty="0">
                          <a:effectLst/>
                        </a:rPr>
                        <a:t>10%</a:t>
                      </a:r>
                      <a:endParaRPr lang="es-CO" sz="2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55544269"/>
                  </a:ext>
                </a:extLst>
              </a:tr>
              <a:tr h="304800">
                <a:tc>
                  <a:txBody>
                    <a:bodyPr/>
                    <a:lstStyle/>
                    <a:p>
                      <a:pPr marL="0" marR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419" sz="2400" b="0" dirty="0">
                          <a:effectLst/>
                          <a:latin typeface="+mn-lt"/>
                        </a:rPr>
                        <a:t>Presentación Oral 2</a:t>
                      </a:r>
                      <a:endParaRPr lang="es-CO" sz="2400" b="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400" dirty="0">
                          <a:effectLst/>
                        </a:rPr>
                        <a:t>10%</a:t>
                      </a:r>
                      <a:endParaRPr lang="es-CO" sz="2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154057287"/>
                  </a:ext>
                </a:extLst>
              </a:tr>
              <a:tr h="62450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ES" sz="2400" b="0" dirty="0">
                          <a:effectLst/>
                          <a:latin typeface="+mn-lt"/>
                        </a:rPr>
                        <a:t>Entrega Final - Entrega  oficial ante la dirección de la maestría</a:t>
                      </a:r>
                      <a:endParaRPr lang="es-CO" sz="2400" b="0" dirty="0">
                        <a:effectLst/>
                        <a:latin typeface="+mn-lt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S" sz="2400" dirty="0">
                          <a:effectLst/>
                        </a:rPr>
                        <a:t>30%*</a:t>
                      </a:r>
                      <a:endParaRPr lang="es-CO" sz="2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37693527"/>
                  </a:ext>
                </a:extLst>
              </a:tr>
            </a:tbl>
          </a:graphicData>
        </a:graphic>
      </p:graphicFrame>
      <p:sp>
        <p:nvSpPr>
          <p:cNvPr id="2" name="Rectángulo redondeado 1"/>
          <p:cNvSpPr/>
          <p:nvPr/>
        </p:nvSpPr>
        <p:spPr>
          <a:xfrm>
            <a:off x="373567" y="4942388"/>
            <a:ext cx="8770433" cy="1081668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*Solo se cargaran esta nota, una vez se entregue de manera oficial el anteproyecto ante la dirección de la Maestría</a:t>
            </a:r>
          </a:p>
          <a:p>
            <a:pPr algn="ctr"/>
            <a:r>
              <a:rPr lang="es-ES" sz="2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* Entregar el anteproyecto es indispensable para aprobar la asignatura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35F83F9-455F-42DC-ADC5-2B5E32ACF3F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487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lantilla de presentaciones 4x3" id="{6956E055-07DD-4A66-9215-06BC1BAAC273}" vid="{DBE80E9B-F3AD-4B3B-90C6-0D9031EF41F6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C7BB296FD25E094591A21FFDD3F1FE68" ma:contentTypeVersion="2" ma:contentTypeDescription="Crear nuevo documento." ma:contentTypeScope="" ma:versionID="660f7e2984c850579672f2689587610d">
  <xsd:schema xmlns:xsd="http://www.w3.org/2001/XMLSchema" xmlns:xs="http://www.w3.org/2001/XMLSchema" xmlns:p="http://schemas.microsoft.com/office/2006/metadata/properties" xmlns:ns2="d73ce6bc-4376-4f38-b165-8dfde4dfef3b" targetNamespace="http://schemas.microsoft.com/office/2006/metadata/properties" ma:root="true" ma:fieldsID="404eafcb4c0cdafb42d2b06bfac52ec2" ns2:_="">
    <xsd:import namespace="d73ce6bc-4376-4f38-b165-8dfde4dfef3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73ce6bc-4376-4f38-b165-8dfde4dfef3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4AA0C34-9A7B-4A7F-968B-A0AAA0076DF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2AFB2C27-859A-451C-97AC-17988E8CE4B9}">
  <ds:schemaRefs>
    <ds:schemaRef ds:uri="http://schemas.openxmlformats.org/package/2006/metadata/core-properties"/>
    <ds:schemaRef ds:uri="d73ce6bc-4376-4f38-b165-8dfde4dfef3b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terms/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9736F265-4B71-43B5-9D06-83CAD1BB851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73ce6bc-4376-4f38-b165-8dfde4dfef3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Plantilla de presentaciones logo nuevo 4x3.pptx</Template>
  <TotalTime>825</TotalTime>
  <Words>323</Words>
  <Application>Microsoft Office PowerPoint</Application>
  <PresentationFormat>On-screen Show (4:3)</PresentationFormat>
  <Paragraphs>46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Calibri</vt:lpstr>
      <vt:lpstr>Courier New</vt:lpstr>
      <vt:lpstr>Times New Roman</vt:lpstr>
      <vt:lpstr>Verdana</vt:lpstr>
      <vt:lpstr>Wingdings</vt:lpstr>
      <vt:lpstr>Tema de Office</vt:lpstr>
      <vt:lpstr>PROYECTO DE GRADO I</vt:lpstr>
      <vt:lpstr>Intencionalidades del curso</vt:lpstr>
      <vt:lpstr>Criterios para la construcción y evaluación de los proyectos</vt:lpstr>
      <vt:lpstr>Metodología y Acuerdos</vt:lpstr>
      <vt:lpstr>Evaluación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Nombre</dc:title>
  <dc:creator>Veronica Gomez Torres</dc:creator>
  <cp:lastModifiedBy>Luisa Fernanda Rincón Pérez</cp:lastModifiedBy>
  <cp:revision>60</cp:revision>
  <dcterms:created xsi:type="dcterms:W3CDTF">2018-10-23T13:50:35Z</dcterms:created>
  <dcterms:modified xsi:type="dcterms:W3CDTF">2022-09-23T13:19:45Z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0x010100C7BB296FD25E094591A21FFDD3F1FE68</vt:lpwstr>
  </property>
</Properties>
</file>